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Thin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Roboto Mon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1" roundtripDataSignature="AMtx7mh02LZ+9xklMZ68k/3ont/02aQa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RobotoMono-bold.fntdata"/><Relationship Id="rId27" Type="http://schemas.openxmlformats.org/officeDocument/2006/relationships/font" Target="fonts/RobotoMon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RobotoMon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Thin-regular.fntdata"/><Relationship Id="rId14" Type="http://schemas.openxmlformats.org/officeDocument/2006/relationships/slide" Target="slides/slide9.xml"/><Relationship Id="rId17" Type="http://schemas.openxmlformats.org/officeDocument/2006/relationships/font" Target="fonts/RobotoThin-italic.fntdata"/><Relationship Id="rId16" Type="http://schemas.openxmlformats.org/officeDocument/2006/relationships/font" Target="fonts/RobotoThin-bold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Thin-boldItalic.fntdata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miquido.com/blog/flutter-vs-kotlin-vs-swift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a2e32049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2" name="Google Shape;52;g3a2e32049d3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00"/>
          </a:p>
        </p:txBody>
      </p:sp>
      <p:sp>
        <p:nvSpPr>
          <p:cNvPr id="60" name="Google Shape;60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a9c34bde78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a9c34bde7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a3db715452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a3db71545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https://www.miquido.com/blog/flutter-vs-kotlin-vs-swift/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ChatGPT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3a3db715452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91332e4fa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391332e4f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g391332e4faf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a3db715452_1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a3db715452_1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a3db715452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3a3db715452_1_1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ac890c0373_3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ac890c037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91332e4faf_0_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91332e4fa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ctrTitle"/>
          </p:nvPr>
        </p:nvSpPr>
        <p:spPr>
          <a:xfrm>
            <a:off x="3969582" y="1597819"/>
            <a:ext cx="44886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subTitle"/>
          </p:nvPr>
        </p:nvSpPr>
        <p:spPr>
          <a:xfrm>
            <a:off x="3124200" y="2914650"/>
            <a:ext cx="53340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" type="body"/>
          </p:nvPr>
        </p:nvSpPr>
        <p:spPr>
          <a:xfrm>
            <a:off x="457200" y="1536953"/>
            <a:ext cx="8229600" cy="30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3" name="Google Shape;2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175610"/>
            <a:ext cx="1832900" cy="30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9"/>
          <p:cNvSpPr txBox="1"/>
          <p:nvPr>
            <p:ph idx="1" type="body"/>
          </p:nvPr>
        </p:nvSpPr>
        <p:spPr>
          <a:xfrm>
            <a:off x="457200" y="1481733"/>
            <a:ext cx="4038600" cy="31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9"/>
          <p:cNvSpPr txBox="1"/>
          <p:nvPr>
            <p:ph idx="2" type="body"/>
          </p:nvPr>
        </p:nvSpPr>
        <p:spPr>
          <a:xfrm>
            <a:off x="4648200" y="1481733"/>
            <a:ext cx="4038600" cy="31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9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/>
          <p:nvPr>
            <p:ph type="title"/>
          </p:nvPr>
        </p:nvSpPr>
        <p:spPr>
          <a:xfrm>
            <a:off x="457200" y="217548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457200" y="800226"/>
            <a:ext cx="30084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3575050" y="805290"/>
            <a:ext cx="5111700" cy="37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9" name="Google Shape;39;p11"/>
          <p:cNvSpPr txBox="1"/>
          <p:nvPr>
            <p:ph idx="2" type="body"/>
          </p:nvPr>
        </p:nvSpPr>
        <p:spPr>
          <a:xfrm>
            <a:off x="457200" y="1352888"/>
            <a:ext cx="30084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0" name="Google Shape;40;p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457200" y="897323"/>
            <a:ext cx="25737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/>
          <p:nvPr>
            <p:ph idx="2" type="pic"/>
          </p:nvPr>
        </p:nvSpPr>
        <p:spPr>
          <a:xfrm>
            <a:off x="3200400" y="897322"/>
            <a:ext cx="5486400" cy="36378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457200" y="1326032"/>
            <a:ext cx="2573700" cy="3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7" name="Google Shape;47;p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a2e32049d3_0_0"/>
          <p:cNvSpPr txBox="1"/>
          <p:nvPr>
            <p:ph type="ctrTitle"/>
          </p:nvPr>
        </p:nvSpPr>
        <p:spPr>
          <a:xfrm>
            <a:off x="3931798" y="1597819"/>
            <a:ext cx="51171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en-US"/>
              <a:t>ECEN 403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en-US"/>
              <a:t>Mobile Device DEMO</a:t>
            </a:r>
            <a:endParaRPr/>
          </a:p>
        </p:txBody>
      </p:sp>
      <p:sp>
        <p:nvSpPr>
          <p:cNvPr id="55" name="Google Shape;55;g3a2e32049d3_0_0"/>
          <p:cNvSpPr/>
          <p:nvPr/>
        </p:nvSpPr>
        <p:spPr>
          <a:xfrm>
            <a:off x="0" y="0"/>
            <a:ext cx="4583400" cy="4583400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56" name="Google Shape;56;g3a2e32049d3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28741" y="597214"/>
            <a:ext cx="1740001" cy="29565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g3a2e32049d3_0_0"/>
          <p:cNvSpPr txBox="1"/>
          <p:nvPr>
            <p:ph idx="1" type="subTitle"/>
          </p:nvPr>
        </p:nvSpPr>
        <p:spPr>
          <a:xfrm>
            <a:off x="1428250" y="2914650"/>
            <a:ext cx="76203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b="1" lang="en-US" u="sng"/>
              <a:t>Team #25:</a:t>
            </a:r>
            <a:r>
              <a:rPr b="1" lang="en-US"/>
              <a:t> </a:t>
            </a:r>
            <a:r>
              <a:rPr lang="en-US"/>
              <a:t>The Only WGT </a:t>
            </a:r>
            <a:br>
              <a:rPr lang="en-US"/>
            </a:br>
            <a:r>
              <a:rPr b="1" lang="en-US" u="sng"/>
              <a:t>Team Member:</a:t>
            </a:r>
            <a:r>
              <a:rPr lang="en-US"/>
              <a:t> Serene Singh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b="1" lang="en-US" u="sng"/>
              <a:t>TA: </a:t>
            </a:r>
            <a:r>
              <a:rPr lang="en-US"/>
              <a:t>Jianhan Pan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b="1" lang="en-US" u="sng"/>
              <a:t>Sponsor:</a:t>
            </a:r>
            <a:r>
              <a:rPr lang="en-US"/>
              <a:t> John Lusher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 txBox="1"/>
          <p:nvPr>
            <p:ph type="title"/>
          </p:nvPr>
        </p:nvSpPr>
        <p:spPr>
          <a:xfrm>
            <a:off x="457200" y="689718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Mobile Subsystem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1797"/>
              <a:buFont typeface="Arial"/>
              <a:buNone/>
            </a:pPr>
            <a:r>
              <a:rPr lang="en-US" sz="1977"/>
              <a:t>Serene Singh</a:t>
            </a:r>
            <a:endParaRPr sz="1977"/>
          </a:p>
        </p:txBody>
      </p:sp>
      <p:grpSp>
        <p:nvGrpSpPr>
          <p:cNvPr id="63" name="Google Shape;63;p3"/>
          <p:cNvGrpSpPr/>
          <p:nvPr/>
        </p:nvGrpSpPr>
        <p:grpSpPr>
          <a:xfrm>
            <a:off x="183922" y="1358100"/>
            <a:ext cx="4299392" cy="3705507"/>
            <a:chOff x="1118234" y="283728"/>
            <a:chExt cx="2143266" cy="4025100"/>
          </a:xfrm>
        </p:grpSpPr>
        <p:sp>
          <p:nvSpPr>
            <p:cNvPr id="64" name="Google Shape;64;p3"/>
            <p:cNvSpPr/>
            <p:nvPr/>
          </p:nvSpPr>
          <p:spPr>
            <a:xfrm>
              <a:off x="1178647" y="283728"/>
              <a:ext cx="2030400" cy="40251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anchorCtr="0" anchor="ctr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18234" y="341749"/>
              <a:ext cx="2048100" cy="1423500"/>
            </a:xfrm>
            <a:prstGeom prst="rect">
              <a:avLst/>
            </a:prstGeom>
            <a:solidFill>
              <a:srgbClr val="FFFFFF"/>
            </a:solidFill>
            <a:ln cap="flat" cmpd="sng" w="189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225999" y="1167844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91"/>
                <a:buFont typeface="Arial"/>
                <a:buNone/>
              </a:pPr>
              <a:r>
                <a:rPr b="0" i="1" lang="en-US" sz="1291" u="none" cap="none" strike="noStrik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Design a user friendly cross-platform app for AWG</a:t>
              </a:r>
              <a:endParaRPr b="0" i="1" sz="1291" u="none" cap="none" strike="noStrik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1218214" y="424055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66"/>
                <a:buFont typeface="Arial"/>
                <a:buNone/>
              </a:pPr>
              <a:r>
                <a:rPr b="1" i="0" lang="en-US" sz="3966" u="none" cap="none" strike="noStrike">
                  <a:solidFill>
                    <a:srgbClr val="990000"/>
                  </a:solidFill>
                  <a:latin typeface="Roboto"/>
                  <a:ea typeface="Roboto"/>
                  <a:cs typeface="Roboto"/>
                  <a:sym typeface="Roboto"/>
                </a:rPr>
                <a:t>Design</a:t>
              </a:r>
              <a:endParaRPr b="0" i="0" sz="3966" u="none" cap="none" strike="noStrike">
                <a:solidFill>
                  <a:srgbClr val="99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5400000">
              <a:off x="1947731" y="1820733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1118300" y="2061647"/>
              <a:ext cx="2143200" cy="219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0675" lIns="90675" spcFirstLastPara="1" rIns="90675" wrap="square" tIns="90675">
              <a:noAutofit/>
            </a:bodyPr>
            <a:lstStyle/>
            <a:p>
              <a:pPr indent="-308787" lvl="0" marL="4535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92"/>
                <a:buFont typeface="Roboto"/>
                <a:buChar char="●"/>
              </a:pP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Established</a:t>
              </a:r>
              <a:r>
                <a:rPr b="1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BLE Connection </a:t>
              </a: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with MCU</a:t>
              </a:r>
              <a:endParaRPr b="0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35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91"/>
                <a:buFont typeface="Arial"/>
                <a:buNone/>
              </a:pPr>
              <a:r>
                <a:t/>
              </a:r>
              <a:endParaRPr b="0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8787" lvl="0" marL="4535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92"/>
                <a:buFont typeface="Roboto"/>
                <a:buChar char="●"/>
              </a:pP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Developed </a:t>
              </a:r>
              <a:r>
                <a:rPr b="1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Front-End UI </a:t>
              </a:r>
              <a:endParaRPr b="1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8783" lvl="1" marL="906998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92"/>
                <a:buFont typeface="Roboto"/>
                <a:buChar char="○"/>
              </a:pP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Preset, Drawable, and Arbitrary adjustable  screens with local waveform simulation</a:t>
              </a:r>
              <a:endParaRPr b="0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906998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91"/>
                <a:buFont typeface="Arial"/>
                <a:buNone/>
              </a:pPr>
              <a:r>
                <a:t/>
              </a:r>
              <a:endParaRPr b="0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8787" lvl="0" marL="4535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92"/>
                <a:buFont typeface="Roboto"/>
                <a:buChar char="●"/>
              </a:pP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Included waveform </a:t>
              </a:r>
              <a:r>
                <a:rPr b="1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editing</a:t>
              </a: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b="1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uploading</a:t>
              </a: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, and </a:t>
              </a:r>
              <a:r>
                <a:rPr b="1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downloading</a:t>
              </a:r>
              <a:endParaRPr b="0" i="0" sz="1093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4571999" y="1358125"/>
            <a:ext cx="4299345" cy="3705448"/>
            <a:chOff x="1118234" y="283725"/>
            <a:chExt cx="2090816" cy="4076400"/>
          </a:xfrm>
        </p:grpSpPr>
        <p:sp>
          <p:nvSpPr>
            <p:cNvPr id="71" name="Google Shape;71;p3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anchorCtr="0" anchor="ctr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118234" y="341749"/>
              <a:ext cx="2048100" cy="1423500"/>
            </a:xfrm>
            <a:prstGeom prst="rect">
              <a:avLst/>
            </a:prstGeom>
            <a:solidFill>
              <a:srgbClr val="FFFFFF"/>
            </a:solidFill>
            <a:ln cap="flat" cmpd="sng" w="189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256140" y="1076958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91"/>
                <a:buFont typeface="Arial"/>
                <a:buNone/>
              </a:pPr>
              <a:r>
                <a:rPr b="0" i="1" lang="en-US" sz="1291" u="none" cap="none" strike="noStrike">
                  <a:solidFill>
                    <a:schemeClr val="dk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Successfully Test BLE connection stability and packet transfer</a:t>
              </a:r>
              <a:endParaRPr b="0" i="1" sz="1291" u="none" cap="none" strike="noStrik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247476" y="429073"/>
              <a:ext cx="11976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66"/>
                <a:buFont typeface="Arial"/>
                <a:buNone/>
              </a:pPr>
              <a:r>
                <a:rPr b="1" i="0" lang="en-US" sz="3966" u="none" cap="none" strike="noStrike">
                  <a:solidFill>
                    <a:srgbClr val="990000"/>
                  </a:solidFill>
                  <a:latin typeface="Roboto"/>
                  <a:ea typeface="Roboto"/>
                  <a:cs typeface="Roboto"/>
                  <a:sym typeface="Roboto"/>
                </a:rPr>
                <a:t>Test</a:t>
              </a:r>
              <a:endParaRPr b="0" i="0" sz="3966" u="none" cap="none" strike="noStrike">
                <a:solidFill>
                  <a:srgbClr val="990000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5400000">
              <a:off x="1947731" y="1820733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0675" lIns="90675" spcFirstLastPara="1" rIns="90675" wrap="square" tIns="906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118300" y="2036229"/>
              <a:ext cx="2030400" cy="222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0675" lIns="90675" spcFirstLastPara="1" rIns="90675" wrap="square" tIns="90675">
              <a:noAutofit/>
            </a:bodyPr>
            <a:lstStyle/>
            <a:p>
              <a:pPr indent="-308787" lvl="0" marL="4535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92"/>
                <a:buFont typeface="Roboto"/>
                <a:buChar char="●"/>
              </a:pP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Verified </a:t>
              </a:r>
              <a:r>
                <a:rPr b="1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standard waveform parameters send to MCU </a:t>
              </a: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accurately</a:t>
              </a:r>
              <a:endParaRPr b="0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35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91"/>
                <a:buFont typeface="Arial"/>
                <a:buNone/>
              </a:pPr>
              <a:r>
                <a:t/>
              </a:r>
              <a:endParaRPr b="0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8787" lvl="0" marL="4535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92"/>
                <a:buFont typeface="Roboto"/>
                <a:buChar char="●"/>
              </a:pP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Verified </a:t>
              </a:r>
              <a:r>
                <a:rPr b="1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arbitrary waveform packets send to MCU </a:t>
              </a: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accurately</a:t>
              </a:r>
              <a:endParaRPr b="0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35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91"/>
                <a:buFont typeface="Arial"/>
                <a:buNone/>
              </a:pPr>
              <a:r>
                <a:t/>
              </a:r>
              <a:endParaRPr b="0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8787" lvl="0" marL="4535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92"/>
                <a:buFont typeface="Roboto"/>
                <a:buChar char="●"/>
              </a:pPr>
              <a:r>
                <a:rPr b="1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Stress </a:t>
              </a: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and </a:t>
              </a:r>
              <a:r>
                <a:rPr b="1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Repeatability </a:t>
              </a:r>
              <a:r>
                <a:rPr b="0" i="0" lang="en-US" sz="1291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Testing ensured consistent results</a:t>
              </a:r>
              <a:endParaRPr b="0" i="0" sz="1291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a9c34bde78_0_1"/>
          <p:cNvSpPr/>
          <p:nvPr/>
        </p:nvSpPr>
        <p:spPr>
          <a:xfrm>
            <a:off x="2304298" y="608435"/>
            <a:ext cx="4535400" cy="4535400"/>
          </a:xfrm>
          <a:prstGeom prst="ellipse">
            <a:avLst/>
          </a:prstGeom>
          <a:solidFill>
            <a:srgbClr val="EDA29B"/>
          </a:solidFill>
          <a:ln>
            <a:noFill/>
          </a:ln>
        </p:spPr>
        <p:txBody>
          <a:bodyPr anchorCtr="0" anchor="ctr" bIns="105025" lIns="105025" spcFirstLastPara="1" rIns="105025" wrap="square" tIns="10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g3a9c34bde78_0_1"/>
          <p:cNvGrpSpPr/>
          <p:nvPr/>
        </p:nvGrpSpPr>
        <p:grpSpPr>
          <a:xfrm>
            <a:off x="4345130" y="771838"/>
            <a:ext cx="2488517" cy="2488517"/>
            <a:chOff x="4648111" y="1143043"/>
            <a:chExt cx="2166000" cy="2166000"/>
          </a:xfrm>
        </p:grpSpPr>
        <p:sp>
          <p:nvSpPr>
            <p:cNvPr id="83" name="Google Shape;83;g3a9c34bde78_0_1"/>
            <p:cNvSpPr/>
            <p:nvPr/>
          </p:nvSpPr>
          <p:spPr>
            <a:xfrm>
              <a:off x="4648111" y="1143043"/>
              <a:ext cx="2166000" cy="2166000"/>
            </a:xfrm>
            <a:prstGeom prst="ellipse">
              <a:avLst/>
            </a:prstGeom>
            <a:solidFill>
              <a:srgbClr val="D83729"/>
            </a:solidFill>
            <a:ln>
              <a:noFill/>
            </a:ln>
          </p:spPr>
          <p:txBody>
            <a:bodyPr anchorCtr="0" anchor="ctr" bIns="105025" lIns="105025" spcFirstLastPara="1" rIns="105025" wrap="square" tIns="105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g3a9c34bde78_0_1"/>
            <p:cNvSpPr txBox="1"/>
            <p:nvPr/>
          </p:nvSpPr>
          <p:spPr>
            <a:xfrm>
              <a:off x="5143378" y="1767074"/>
              <a:ext cx="1328400" cy="6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5025" lIns="105025" spcFirstLastPara="1" rIns="105025" wrap="square" tIns="1050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Editable AW</a:t>
              </a:r>
              <a:endParaRPr b="1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5" name="Google Shape;85;g3a9c34bde78_0_1"/>
          <p:cNvGrpSpPr/>
          <p:nvPr/>
        </p:nvGrpSpPr>
        <p:grpSpPr>
          <a:xfrm>
            <a:off x="4207386" y="2571746"/>
            <a:ext cx="2488517" cy="2488517"/>
            <a:chOff x="4238812" y="2285250"/>
            <a:chExt cx="2166000" cy="2166000"/>
          </a:xfrm>
        </p:grpSpPr>
        <p:sp>
          <p:nvSpPr>
            <p:cNvPr id="86" name="Google Shape;86;g3a9c34bde78_0_1"/>
            <p:cNvSpPr/>
            <p:nvPr/>
          </p:nvSpPr>
          <p:spPr>
            <a:xfrm>
              <a:off x="4238812" y="2285250"/>
              <a:ext cx="2166000" cy="2166000"/>
            </a:xfrm>
            <a:prstGeom prst="ellipse">
              <a:avLst/>
            </a:prstGeom>
            <a:solidFill>
              <a:srgbClr val="801F17"/>
            </a:solidFill>
            <a:ln>
              <a:noFill/>
            </a:ln>
          </p:spPr>
          <p:txBody>
            <a:bodyPr anchorCtr="0" anchor="ctr" bIns="105025" lIns="105025" spcFirstLastPara="1" rIns="105025" wrap="square" tIns="105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3a9c34bde78_0_1"/>
            <p:cNvSpPr txBox="1"/>
            <p:nvPr/>
          </p:nvSpPr>
          <p:spPr>
            <a:xfrm>
              <a:off x="4857785" y="3084443"/>
              <a:ext cx="1328400" cy="71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5025" lIns="105025" spcFirstLastPara="1" rIns="105025" wrap="square" tIns="1050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Drawable AW</a:t>
              </a:r>
              <a:endParaRPr b="1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8" name="Google Shape;88;g3a9c34bde78_0_1"/>
          <p:cNvGrpSpPr/>
          <p:nvPr/>
        </p:nvGrpSpPr>
        <p:grpSpPr>
          <a:xfrm>
            <a:off x="2442053" y="2571761"/>
            <a:ext cx="2488517" cy="2488517"/>
            <a:chOff x="2858038" y="2357790"/>
            <a:chExt cx="2166000" cy="2166000"/>
          </a:xfrm>
        </p:grpSpPr>
        <p:sp>
          <p:nvSpPr>
            <p:cNvPr id="89" name="Google Shape;89;g3a9c34bde78_0_1"/>
            <p:cNvSpPr/>
            <p:nvPr/>
          </p:nvSpPr>
          <p:spPr>
            <a:xfrm>
              <a:off x="2858038" y="2357790"/>
              <a:ext cx="2166000" cy="2166000"/>
            </a:xfrm>
            <a:prstGeom prst="ellipse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05025" lIns="105025" spcFirstLastPara="1" rIns="105025" wrap="square" tIns="105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g3a9c34bde78_0_1"/>
            <p:cNvSpPr txBox="1"/>
            <p:nvPr/>
          </p:nvSpPr>
          <p:spPr>
            <a:xfrm>
              <a:off x="3276843" y="3197822"/>
              <a:ext cx="1328400" cy="6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5025" lIns="105025" spcFirstLastPara="1" rIns="105025" wrap="square" tIns="1050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Standard Waveform</a:t>
              </a:r>
              <a:endParaRPr b="1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" name="Google Shape;91;g3a9c34bde78_0_1"/>
          <p:cNvGrpSpPr/>
          <p:nvPr/>
        </p:nvGrpSpPr>
        <p:grpSpPr>
          <a:xfrm>
            <a:off x="2442051" y="771841"/>
            <a:ext cx="2488517" cy="2488517"/>
            <a:chOff x="2591728" y="1285529"/>
            <a:chExt cx="2166000" cy="2166000"/>
          </a:xfrm>
        </p:grpSpPr>
        <p:sp>
          <p:nvSpPr>
            <p:cNvPr id="92" name="Google Shape;92;g3a9c34bde78_0_1"/>
            <p:cNvSpPr/>
            <p:nvPr/>
          </p:nvSpPr>
          <p:spPr>
            <a:xfrm>
              <a:off x="2591728" y="1285529"/>
              <a:ext cx="2166000" cy="2166000"/>
            </a:xfrm>
            <a:prstGeom prst="ellipse">
              <a:avLst/>
            </a:prstGeom>
            <a:solidFill>
              <a:srgbClr val="B02B20"/>
            </a:solidFill>
            <a:ln>
              <a:noFill/>
            </a:ln>
          </p:spPr>
          <p:txBody>
            <a:bodyPr anchorCtr="0" anchor="ctr" bIns="105025" lIns="105025" spcFirstLastPara="1" rIns="105025" wrap="square" tIns="105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g3a9c34bde78_0_1"/>
            <p:cNvSpPr txBox="1"/>
            <p:nvPr/>
          </p:nvSpPr>
          <p:spPr>
            <a:xfrm>
              <a:off x="2919761" y="1975600"/>
              <a:ext cx="1328400" cy="6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5025" lIns="105025" spcFirstLastPara="1" rIns="105025" wrap="square" tIns="1050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48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Connect Screen</a:t>
              </a:r>
              <a:endParaRPr b="1" sz="204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4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4" name="Google Shape;94;g3a9c34bde78_0_1"/>
          <p:cNvSpPr/>
          <p:nvPr/>
        </p:nvSpPr>
        <p:spPr>
          <a:xfrm>
            <a:off x="3861996" y="2171865"/>
            <a:ext cx="1408500" cy="1408500"/>
          </a:xfrm>
          <a:prstGeom prst="ellipse">
            <a:avLst/>
          </a:prstGeom>
          <a:solidFill>
            <a:srgbClr val="EDA29B"/>
          </a:solidFill>
          <a:ln>
            <a:noFill/>
          </a:ln>
        </p:spPr>
        <p:txBody>
          <a:bodyPr anchorCtr="0" anchor="ctr" bIns="105025" lIns="105025" spcFirstLastPara="1" rIns="105025" wrap="square" tIns="10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3a9c34bde78_0_1"/>
          <p:cNvSpPr txBox="1"/>
          <p:nvPr/>
        </p:nvSpPr>
        <p:spPr>
          <a:xfrm>
            <a:off x="0" y="771850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Features</a:t>
            </a:r>
            <a:endParaRPr b="1"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a3db715452_1_0"/>
          <p:cNvSpPr txBox="1"/>
          <p:nvPr>
            <p:ph type="title"/>
          </p:nvPr>
        </p:nvSpPr>
        <p:spPr>
          <a:xfrm>
            <a:off x="457200" y="696533"/>
            <a:ext cx="82296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Environment /Code Justification</a:t>
            </a:r>
            <a:endParaRPr/>
          </a:p>
        </p:txBody>
      </p:sp>
      <p:grpSp>
        <p:nvGrpSpPr>
          <p:cNvPr id="102" name="Google Shape;102;g3a3db715452_1_0"/>
          <p:cNvGrpSpPr/>
          <p:nvPr/>
        </p:nvGrpSpPr>
        <p:grpSpPr>
          <a:xfrm>
            <a:off x="6303265" y="1506849"/>
            <a:ext cx="2790289" cy="3195680"/>
            <a:chOff x="3658096" y="1597469"/>
            <a:chExt cx="1827900" cy="2399700"/>
          </a:xfrm>
        </p:grpSpPr>
        <p:sp>
          <p:nvSpPr>
            <p:cNvPr id="103" name="Google Shape;103;g3a3db715452_1_0"/>
            <p:cNvSpPr/>
            <p:nvPr/>
          </p:nvSpPr>
          <p:spPr>
            <a:xfrm rot="5400000">
              <a:off x="3372196" y="1883369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840D35"/>
            </a:solidFill>
            <a:ln>
              <a:noFill/>
            </a:ln>
          </p:spPr>
          <p:txBody>
            <a:bodyPr anchorCtr="0" anchor="ctr" bIns="139575" lIns="139575" spcFirstLastPara="1" rIns="139575" wrap="square" tIns="13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37"/>
            </a:p>
          </p:txBody>
        </p:sp>
        <p:sp>
          <p:nvSpPr>
            <p:cNvPr id="104" name="Google Shape;104;g3a3db715452_1_0"/>
            <p:cNvSpPr/>
            <p:nvPr/>
          </p:nvSpPr>
          <p:spPr>
            <a:xfrm flipH="1" rot="10800000">
              <a:off x="3748030" y="1687411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AC1146"/>
            </a:solidFill>
            <a:ln>
              <a:noFill/>
            </a:ln>
          </p:spPr>
          <p:txBody>
            <a:bodyPr anchorCtr="0" anchor="ctr" bIns="139575" lIns="139575" spcFirstLastPara="1" rIns="139575" wrap="square" tIns="13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g3a3db715452_1_0"/>
            <p:cNvSpPr txBox="1"/>
            <p:nvPr/>
          </p:nvSpPr>
          <p:spPr>
            <a:xfrm>
              <a:off x="3748024" y="1628128"/>
              <a:ext cx="1649400" cy="17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9575" lIns="139575" spcFirstLastPara="1" rIns="139575" wrap="square" tIns="13957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79" u="sng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XCode: Swift</a:t>
              </a:r>
              <a:endParaRPr b="1" sz="1679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5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19073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50"/>
                <a:buChar char="●"/>
              </a:pPr>
              <a:r>
                <a:rPr lang="en-US" sz="1250">
                  <a:solidFill>
                    <a:schemeClr val="lt1"/>
                  </a:solidFill>
                </a:rPr>
                <a:t>IOS Only</a:t>
              </a:r>
              <a:endParaRPr sz="1250">
                <a:solidFill>
                  <a:schemeClr val="lt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50">
                <a:solidFill>
                  <a:schemeClr val="lt1"/>
                </a:solidFill>
              </a:endParaRPr>
            </a:p>
            <a:p>
              <a:pPr indent="-319073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50"/>
                <a:buChar char="●"/>
              </a:pPr>
              <a:r>
                <a:rPr lang="en-US" sz="1250">
                  <a:solidFill>
                    <a:schemeClr val="lt1"/>
                  </a:solidFill>
                </a:rPr>
                <a:t>BLE via CoreBLE</a:t>
              </a:r>
              <a:endParaRPr sz="1250">
                <a:solidFill>
                  <a:schemeClr val="lt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50">
                <a:solidFill>
                  <a:schemeClr val="lt1"/>
                </a:solidFill>
              </a:endParaRPr>
            </a:p>
            <a:p>
              <a:pPr indent="-319073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50"/>
                <a:buChar char="●"/>
              </a:pPr>
              <a:r>
                <a:rPr lang="en-US" sz="1250">
                  <a:solidFill>
                    <a:schemeClr val="lt1"/>
                  </a:solidFill>
                </a:rPr>
                <a:t>Requires an Apple Device to Test</a:t>
              </a:r>
              <a:endParaRPr sz="1250">
                <a:solidFill>
                  <a:schemeClr val="lt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50">
                <a:solidFill>
                  <a:schemeClr val="lt1"/>
                </a:solidFill>
              </a:endParaRPr>
            </a:p>
            <a:p>
              <a:pPr indent="-319073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50"/>
                <a:buChar char="●"/>
              </a:pPr>
              <a:r>
                <a:rPr lang="en-US" sz="1250">
                  <a:solidFill>
                    <a:schemeClr val="lt1"/>
                  </a:solidFill>
                </a:rPr>
                <a:t>Good Documentation</a:t>
              </a:r>
              <a:endParaRPr sz="1250">
                <a:solidFill>
                  <a:schemeClr val="lt1"/>
                </a:solidFill>
              </a:endParaRPr>
            </a:p>
          </p:txBody>
        </p:sp>
      </p:grpSp>
      <p:grpSp>
        <p:nvGrpSpPr>
          <p:cNvPr id="106" name="Google Shape;106;g3a3db715452_1_0"/>
          <p:cNvGrpSpPr/>
          <p:nvPr/>
        </p:nvGrpSpPr>
        <p:grpSpPr>
          <a:xfrm>
            <a:off x="89770" y="1522496"/>
            <a:ext cx="2869620" cy="3286389"/>
            <a:chOff x="3658096" y="1597469"/>
            <a:chExt cx="1827900" cy="2399700"/>
          </a:xfrm>
        </p:grpSpPr>
        <p:sp>
          <p:nvSpPr>
            <p:cNvPr id="107" name="Google Shape;107;g3a3db715452_1_0"/>
            <p:cNvSpPr/>
            <p:nvPr/>
          </p:nvSpPr>
          <p:spPr>
            <a:xfrm rot="5400000">
              <a:off x="3372196" y="1883369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840D35"/>
            </a:solidFill>
            <a:ln>
              <a:noFill/>
            </a:ln>
          </p:spPr>
          <p:txBody>
            <a:bodyPr anchorCtr="0" anchor="ctr" bIns="143525" lIns="143525" spcFirstLastPara="1" rIns="143525" wrap="square" tIns="1435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13"/>
            </a:p>
          </p:txBody>
        </p:sp>
        <p:sp>
          <p:nvSpPr>
            <p:cNvPr id="108" name="Google Shape;108;g3a3db715452_1_0"/>
            <p:cNvSpPr/>
            <p:nvPr/>
          </p:nvSpPr>
          <p:spPr>
            <a:xfrm flipH="1" rot="10800000">
              <a:off x="3748030" y="1687411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AC1146"/>
            </a:solidFill>
            <a:ln>
              <a:noFill/>
            </a:ln>
          </p:spPr>
          <p:txBody>
            <a:bodyPr anchorCtr="0" anchor="ctr" bIns="143525" lIns="143525" spcFirstLastPara="1" rIns="143525" wrap="square" tIns="1435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g3a3db715452_1_0"/>
            <p:cNvSpPr txBox="1"/>
            <p:nvPr/>
          </p:nvSpPr>
          <p:spPr>
            <a:xfrm>
              <a:off x="3748031" y="1647670"/>
              <a:ext cx="1604100" cy="17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3525" lIns="143525" spcFirstLastPara="1" rIns="143525" wrap="square" tIns="1435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726" u="sng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Android Studio: Kotlin</a:t>
              </a:r>
              <a:endParaRPr b="1" sz="1726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67">
                <a:solidFill>
                  <a:schemeClr val="lt1"/>
                </a:solidFill>
              </a:endParaRPr>
            </a:p>
            <a:p>
              <a:pPr indent="-320215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68"/>
                <a:buChar char="●"/>
              </a:pPr>
              <a:r>
                <a:rPr lang="en-US" sz="1267">
                  <a:solidFill>
                    <a:schemeClr val="lt1"/>
                  </a:solidFill>
                </a:rPr>
                <a:t>Android Only</a:t>
              </a:r>
              <a:endParaRPr sz="1267">
                <a:solidFill>
                  <a:schemeClr val="lt1"/>
                </a:solidFill>
              </a:endParaRPr>
            </a:p>
            <a:p>
              <a:pPr indent="0" lvl="0" marL="479398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67">
                <a:solidFill>
                  <a:schemeClr val="lt1"/>
                </a:solidFill>
              </a:endParaRPr>
            </a:p>
            <a:p>
              <a:pPr indent="-320215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68"/>
                <a:buChar char="●"/>
              </a:pPr>
              <a:r>
                <a:rPr lang="en-US" sz="1267">
                  <a:solidFill>
                    <a:schemeClr val="lt1"/>
                  </a:solidFill>
                </a:rPr>
                <a:t>Standard BLE + Classic SPP</a:t>
              </a:r>
              <a:endParaRPr sz="1267">
                <a:solidFill>
                  <a:schemeClr val="lt1"/>
                </a:solidFill>
              </a:endParaRPr>
            </a:p>
            <a:p>
              <a:pPr indent="0" lvl="0" marL="479398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67">
                <a:solidFill>
                  <a:schemeClr val="lt1"/>
                </a:solidFill>
              </a:endParaRPr>
            </a:p>
            <a:p>
              <a:pPr indent="-320215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68"/>
                <a:buChar char="●"/>
              </a:pPr>
              <a:r>
                <a:rPr lang="en-US" sz="1267">
                  <a:solidFill>
                    <a:schemeClr val="lt1"/>
                  </a:solidFill>
                </a:rPr>
                <a:t>Mature Docs, Libraries, and Tools</a:t>
              </a:r>
              <a:endParaRPr sz="1267">
                <a:solidFill>
                  <a:schemeClr val="lt1"/>
                </a:solidFill>
              </a:endParaRPr>
            </a:p>
          </p:txBody>
        </p:sp>
      </p:grpSp>
      <p:grpSp>
        <p:nvGrpSpPr>
          <p:cNvPr id="110" name="Google Shape;110;g3a3db715452_1_0"/>
          <p:cNvGrpSpPr/>
          <p:nvPr/>
        </p:nvGrpSpPr>
        <p:grpSpPr>
          <a:xfrm>
            <a:off x="3176818" y="1439990"/>
            <a:ext cx="2869620" cy="3482205"/>
            <a:chOff x="2744034" y="1146343"/>
            <a:chExt cx="1827900" cy="2399700"/>
          </a:xfrm>
        </p:grpSpPr>
        <p:sp>
          <p:nvSpPr>
            <p:cNvPr id="111" name="Google Shape;111;g3a3db715452_1_0"/>
            <p:cNvSpPr/>
            <p:nvPr/>
          </p:nvSpPr>
          <p:spPr>
            <a:xfrm rot="-5400000">
              <a:off x="2458134" y="1432243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65F0AC"/>
            </a:solidFill>
            <a:ln>
              <a:noFill/>
            </a:ln>
          </p:spPr>
          <p:txBody>
            <a:bodyPr anchorCtr="0" anchor="ctr" bIns="143525" lIns="143525" spcFirstLastPara="1" rIns="143525" wrap="square" tIns="1435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67"/>
            </a:p>
          </p:txBody>
        </p:sp>
        <p:sp>
          <p:nvSpPr>
            <p:cNvPr id="112" name="Google Shape;112;g3a3db715452_1_0"/>
            <p:cNvSpPr/>
            <p:nvPr/>
          </p:nvSpPr>
          <p:spPr>
            <a:xfrm flipH="1">
              <a:off x="2832600" y="1686400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0B713F"/>
            </a:solidFill>
            <a:ln>
              <a:noFill/>
            </a:ln>
          </p:spPr>
          <p:txBody>
            <a:bodyPr anchorCtr="0" anchor="ctr" bIns="143525" lIns="143525" spcFirstLastPara="1" rIns="143525" wrap="square" tIns="1435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67"/>
            </a:p>
          </p:txBody>
        </p:sp>
        <p:sp>
          <p:nvSpPr>
            <p:cNvPr id="113" name="Google Shape;113;g3a3db715452_1_0"/>
            <p:cNvSpPr txBox="1"/>
            <p:nvPr/>
          </p:nvSpPr>
          <p:spPr>
            <a:xfrm>
              <a:off x="2832601" y="1648885"/>
              <a:ext cx="1649400" cy="17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3525" lIns="143525" spcFirstLastPara="1" rIns="143525" wrap="square" tIns="1435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726" u="sng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Flutter: Dart</a:t>
              </a:r>
              <a:endParaRPr b="1" sz="1726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5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20215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68"/>
                <a:buChar char="●"/>
              </a:pPr>
              <a:r>
                <a:rPr lang="en-US" sz="1267">
                  <a:solidFill>
                    <a:schemeClr val="lt1"/>
                  </a:solidFill>
                </a:rPr>
                <a:t>Cross-Platform Apps</a:t>
              </a:r>
              <a:endParaRPr sz="1267">
                <a:solidFill>
                  <a:schemeClr val="lt1"/>
                </a:solidFill>
              </a:endParaRPr>
            </a:p>
            <a:p>
              <a:pPr indent="0" lvl="0" marL="479398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67">
                <a:solidFill>
                  <a:schemeClr val="lt1"/>
                </a:solidFill>
              </a:endParaRPr>
            </a:p>
            <a:p>
              <a:pPr indent="-320215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68"/>
                <a:buChar char="●"/>
              </a:pPr>
              <a:r>
                <a:rPr lang="en-US" sz="1267">
                  <a:solidFill>
                    <a:schemeClr val="lt1"/>
                  </a:solidFill>
                </a:rPr>
                <a:t>BLE via Plugins Only</a:t>
              </a:r>
              <a:endParaRPr sz="1267">
                <a:solidFill>
                  <a:schemeClr val="lt1"/>
                </a:solidFill>
              </a:endParaRPr>
            </a:p>
            <a:p>
              <a:pPr indent="0" lvl="0" marL="479398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67">
                <a:solidFill>
                  <a:schemeClr val="lt1"/>
                </a:solidFill>
              </a:endParaRPr>
            </a:p>
            <a:p>
              <a:pPr indent="-320215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68"/>
                <a:buChar char="●"/>
              </a:pPr>
              <a:r>
                <a:rPr lang="en-US" sz="1267">
                  <a:solidFill>
                    <a:schemeClr val="lt1"/>
                  </a:solidFill>
                </a:rPr>
                <a:t>Fastest UI Iteration</a:t>
              </a:r>
              <a:endParaRPr sz="1267">
                <a:solidFill>
                  <a:schemeClr val="lt1"/>
                </a:solidFill>
              </a:endParaRPr>
            </a:p>
            <a:p>
              <a:pPr indent="0" lvl="0" marL="479398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67">
                <a:solidFill>
                  <a:schemeClr val="lt1"/>
                </a:solidFill>
              </a:endParaRPr>
            </a:p>
            <a:p>
              <a:pPr indent="-320215" lvl="0" marL="479398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68"/>
                <a:buChar char="●"/>
              </a:pPr>
              <a:r>
                <a:rPr lang="en-US" sz="1267">
                  <a:solidFill>
                    <a:schemeClr val="lt1"/>
                  </a:solidFill>
                </a:rPr>
                <a:t>Documented Libraries (Open-Source)</a:t>
              </a:r>
              <a:endParaRPr sz="1267">
                <a:solidFill>
                  <a:schemeClr val="lt1"/>
                </a:solidFill>
              </a:endParaRPr>
            </a:p>
            <a:p>
              <a:pPr indent="0" lvl="0" marL="479398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67">
                <a:solidFill>
                  <a:schemeClr val="lt1"/>
                </a:solidFill>
              </a:endParaRPr>
            </a:p>
          </p:txBody>
        </p:sp>
      </p:grpSp>
      <p:pic>
        <p:nvPicPr>
          <p:cNvPr id="114" name="Google Shape;114;g3a3db715452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0" y="4469749"/>
            <a:ext cx="1322550" cy="4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3a3db715452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6250" y="1363775"/>
            <a:ext cx="1165367" cy="654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3a3db715452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7075" y="4153600"/>
            <a:ext cx="768600" cy="76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3a3db715452_1_0"/>
          <p:cNvSpPr/>
          <p:nvPr/>
        </p:nvSpPr>
        <p:spPr>
          <a:xfrm>
            <a:off x="3054225" y="1950875"/>
            <a:ext cx="656100" cy="5757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91332e4faf_0_0"/>
          <p:cNvSpPr txBox="1"/>
          <p:nvPr>
            <p:ph type="title"/>
          </p:nvPr>
        </p:nvSpPr>
        <p:spPr>
          <a:xfrm>
            <a:off x="457200" y="651358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Mobile Device: Code Organization</a:t>
            </a:r>
            <a:endParaRPr/>
          </a:p>
        </p:txBody>
      </p:sp>
      <p:pic>
        <p:nvPicPr>
          <p:cNvPr id="124" name="Google Shape;124;g391332e4faf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" y="1368433"/>
            <a:ext cx="8915397" cy="3513836"/>
          </a:xfrm>
          <a:prstGeom prst="rect">
            <a:avLst/>
          </a:prstGeom>
          <a:noFill/>
          <a:ln cap="flat" cmpd="sng" w="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25" name="Google Shape;125;g391332e4faf_0_0"/>
          <p:cNvCxnSpPr/>
          <p:nvPr/>
        </p:nvCxnSpPr>
        <p:spPr>
          <a:xfrm>
            <a:off x="7950375" y="2941106"/>
            <a:ext cx="1002000" cy="197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g391332e4faf_0_0"/>
          <p:cNvSpPr txBox="1"/>
          <p:nvPr/>
        </p:nvSpPr>
        <p:spPr>
          <a:xfrm>
            <a:off x="146572" y="2024690"/>
            <a:ext cx="1781100" cy="421500"/>
          </a:xfrm>
          <a:prstGeom prst="rect">
            <a:avLst/>
          </a:prstGeom>
          <a:noFill/>
          <a:ln cap="flat" cmpd="sng" w="71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solidFill>
                  <a:schemeClr val="dk1"/>
                </a:solidFill>
              </a:rPr>
              <a:t>Green Box: </a:t>
            </a:r>
            <a:r>
              <a:rPr lang="en-US" sz="800">
                <a:solidFill>
                  <a:schemeClr val="dk1"/>
                </a:solidFill>
              </a:rPr>
              <a:t>Newly Implemented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solidFill>
                  <a:schemeClr val="dk1"/>
                </a:solidFill>
              </a:rPr>
              <a:t>Yellow Box:</a:t>
            </a:r>
            <a:r>
              <a:rPr lang="en-US" sz="800">
                <a:solidFill>
                  <a:schemeClr val="dk1"/>
                </a:solidFill>
              </a:rPr>
              <a:t> Known Bugs/UI Fixes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solidFill>
                  <a:schemeClr val="dk1"/>
                </a:solidFill>
              </a:rPr>
              <a:t>Red Slash:</a:t>
            </a:r>
            <a:r>
              <a:rPr lang="en-US" sz="800">
                <a:solidFill>
                  <a:schemeClr val="dk1"/>
                </a:solidFill>
              </a:rPr>
              <a:t> Removed Feature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a3db715452_1_120"/>
          <p:cNvSpPr txBox="1"/>
          <p:nvPr>
            <p:ph type="title"/>
          </p:nvPr>
        </p:nvSpPr>
        <p:spPr>
          <a:xfrm>
            <a:off x="965400" y="970925"/>
            <a:ext cx="7213200" cy="452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Verified Standard Waveform Parameters</a:t>
            </a:r>
            <a:endParaRPr/>
          </a:p>
        </p:txBody>
      </p:sp>
      <p:sp>
        <p:nvSpPr>
          <p:cNvPr id="132" name="Google Shape;132;g3a3db715452_1_120"/>
          <p:cNvSpPr txBox="1"/>
          <p:nvPr>
            <p:ph idx="12" type="sldNum"/>
          </p:nvPr>
        </p:nvSpPr>
        <p:spPr>
          <a:xfrm>
            <a:off x="4914900" y="3575447"/>
            <a:ext cx="1600200" cy="205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3" name="Google Shape;133;g3a3db715452_1_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634" y="1509581"/>
            <a:ext cx="2838732" cy="2111169"/>
          </a:xfrm>
          <a:prstGeom prst="rect">
            <a:avLst/>
          </a:prstGeom>
          <a:noFill/>
          <a:ln cap="flat" cmpd="sng" w="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4" name="Google Shape;134;g3a3db715452_1_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6672" y="1518296"/>
            <a:ext cx="2838730" cy="2093758"/>
          </a:xfrm>
          <a:prstGeom prst="rect">
            <a:avLst/>
          </a:prstGeom>
          <a:noFill/>
          <a:ln cap="flat" cmpd="sng" w="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5" name="Google Shape;135;g3a3db715452_1_1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597" y="1509592"/>
            <a:ext cx="2838733" cy="2124318"/>
          </a:xfrm>
          <a:prstGeom prst="rect">
            <a:avLst/>
          </a:prstGeom>
          <a:noFill/>
          <a:ln cap="flat" cmpd="sng" w="71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6" name="Google Shape;136;g3a3db715452_1_120"/>
          <p:cNvSpPr txBox="1"/>
          <p:nvPr/>
        </p:nvSpPr>
        <p:spPr>
          <a:xfrm>
            <a:off x="3281288" y="3962606"/>
            <a:ext cx="25815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All Tests </a:t>
            </a:r>
            <a:r>
              <a:rPr b="1" lang="en-US" sz="2400">
                <a:solidFill>
                  <a:srgbClr val="38761D"/>
                </a:solidFill>
              </a:rPr>
              <a:t>Passed!</a:t>
            </a:r>
            <a:endParaRPr b="1" sz="24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a3db715452_1_174"/>
          <p:cNvSpPr txBox="1"/>
          <p:nvPr>
            <p:ph type="title"/>
          </p:nvPr>
        </p:nvSpPr>
        <p:spPr>
          <a:xfrm>
            <a:off x="1227050" y="1183912"/>
            <a:ext cx="61722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4375"/>
              <a:buNone/>
            </a:pPr>
            <a:r>
              <a:rPr lang="en-US"/>
              <a:t>Validation Plan</a:t>
            </a:r>
            <a:endParaRPr/>
          </a:p>
        </p:txBody>
      </p:sp>
      <p:sp>
        <p:nvSpPr>
          <p:cNvPr id="142" name="Google Shape;142;g3a3db715452_1_174"/>
          <p:cNvSpPr txBox="1"/>
          <p:nvPr/>
        </p:nvSpPr>
        <p:spPr>
          <a:xfrm>
            <a:off x="8126730" y="4871012"/>
            <a:ext cx="560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g3a3db715452_1_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53012"/>
            <a:ext cx="8839200" cy="1207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c890c0373_3_0"/>
          <p:cNvSpPr txBox="1"/>
          <p:nvPr>
            <p:ph type="title"/>
          </p:nvPr>
        </p:nvSpPr>
        <p:spPr>
          <a:xfrm>
            <a:off x="250675" y="1243822"/>
            <a:ext cx="4208400" cy="3091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Arduino Code Breakdown</a:t>
            </a:r>
            <a:endParaRPr/>
          </a:p>
          <a:p>
            <a:pPr indent="-29146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100"/>
              <a:t>Three message types:</a:t>
            </a:r>
            <a:r>
              <a:rPr b="0" lang="en-US" sz="1100"/>
              <a:t> </a:t>
            </a:r>
            <a:endParaRPr b="0" sz="1100"/>
          </a:p>
          <a:p>
            <a:pPr indent="-29146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b="0"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0x00</a:t>
            </a:r>
            <a:r>
              <a:rPr b="0" lang="en-US" sz="1100"/>
              <a:t> carries standard waveform parameters</a:t>
            </a:r>
            <a:endParaRPr sz="1100"/>
          </a:p>
          <a:p>
            <a:pPr indent="-29146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b="0"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0x01</a:t>
            </a:r>
            <a:r>
              <a:rPr b="0" lang="en-US" sz="1100"/>
              <a:t> carries ARB metadata, </a:t>
            </a:r>
            <a:endParaRPr sz="1100"/>
          </a:p>
          <a:p>
            <a:pPr indent="-29146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b="0"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0x02</a:t>
            </a:r>
            <a:r>
              <a:rPr b="0" lang="en-US" sz="1100"/>
              <a:t> carries ARB sample data blocks.</a:t>
            </a:r>
            <a:br>
              <a:rPr b="0" lang="en-US" sz="1100"/>
            </a:br>
            <a:endParaRPr b="0" sz="1100"/>
          </a:p>
          <a:p>
            <a:pPr indent="-29146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100"/>
              <a:t>Fixed 32 bytes:</a:t>
            </a:r>
            <a:r>
              <a:rPr b="0" lang="en-US" sz="1100"/>
              <a:t> Fixed 32-byte META/standard packets simplify parsing and keep them small enough for reliable BLE transfers.</a:t>
            </a:r>
            <a:br>
              <a:rPr b="0" lang="en-US" sz="1100"/>
            </a:br>
            <a:endParaRPr b="0" sz="1100"/>
          </a:p>
          <a:p>
            <a:pPr indent="-29146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100"/>
              <a:t>SRC_FULL meaning:</a:t>
            </a:r>
            <a:r>
              <a:rPr b="0" lang="en-US" sz="1100"/>
              <a:t> </a:t>
            </a:r>
            <a:r>
              <a:rPr b="0"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SRC_FULL = 65536</a:t>
            </a:r>
            <a:r>
              <a:rPr b="0" lang="en-US" sz="1100"/>
              <a:t> defines a virtual full-resolution index space for the ARB waveform</a:t>
            </a:r>
            <a:endParaRPr/>
          </a:p>
        </p:txBody>
      </p:sp>
      <p:pic>
        <p:nvPicPr>
          <p:cNvPr id="149" name="Google Shape;149;g3ac890c0373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3600" y="327413"/>
            <a:ext cx="4248174" cy="424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91332e4faf_0_58"/>
          <p:cNvSpPr txBox="1"/>
          <p:nvPr>
            <p:ph type="title"/>
          </p:nvPr>
        </p:nvSpPr>
        <p:spPr>
          <a:xfrm>
            <a:off x="424925" y="1969050"/>
            <a:ext cx="3717900" cy="60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Main.dart Code Breakdown</a:t>
            </a:r>
            <a:endParaRPr/>
          </a:p>
        </p:txBody>
      </p:sp>
      <p:pic>
        <p:nvPicPr>
          <p:cNvPr id="155" name="Google Shape;155;g391332e4faf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4975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Brian Gardner</dc:creator>
</cp:coreProperties>
</file>